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4"/>
  </p:sldMasterIdLst>
  <p:notesMasterIdLst>
    <p:notesMasterId r:id="rId26"/>
  </p:notesMasterIdLst>
  <p:handoutMasterIdLst>
    <p:handoutMasterId r:id="rId27"/>
  </p:handoutMasterIdLst>
  <p:sldIdLst>
    <p:sldId id="1206" r:id="rId5"/>
    <p:sldId id="1308" r:id="rId6"/>
    <p:sldId id="1277" r:id="rId7"/>
    <p:sldId id="1314" r:id="rId8"/>
    <p:sldId id="1292" r:id="rId9"/>
    <p:sldId id="1324" r:id="rId10"/>
    <p:sldId id="1325" r:id="rId11"/>
    <p:sldId id="1326" r:id="rId12"/>
    <p:sldId id="1315" r:id="rId13"/>
    <p:sldId id="1291" r:id="rId14"/>
    <p:sldId id="1327" r:id="rId15"/>
    <p:sldId id="1312" r:id="rId16"/>
    <p:sldId id="1321" r:id="rId17"/>
    <p:sldId id="1301" r:id="rId18"/>
    <p:sldId id="1330" r:id="rId19"/>
    <p:sldId id="1323" r:id="rId20"/>
    <p:sldId id="1329" r:id="rId21"/>
    <p:sldId id="1333" r:id="rId22"/>
    <p:sldId id="1331" r:id="rId23"/>
    <p:sldId id="1332" r:id="rId24"/>
    <p:sldId id="1265" r:id="rId2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san MacMillan" initials="SM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A0000"/>
    <a:srgbClr val="84BE4A"/>
    <a:srgbClr val="990033"/>
    <a:srgbClr val="8C0000"/>
    <a:srgbClr val="682622"/>
    <a:srgbClr val="800000"/>
    <a:srgbClr val="9D0000"/>
    <a:srgbClr val="FAFF9D"/>
    <a:srgbClr val="F7E25F"/>
    <a:srgbClr val="F7C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43" autoAdjust="0"/>
    <p:restoredTop sz="84115" autoAdjust="0"/>
  </p:normalViewPr>
  <p:slideViewPr>
    <p:cSldViewPr snapToGrid="0">
      <p:cViewPr varScale="1">
        <p:scale>
          <a:sx n="84" d="100"/>
          <a:sy n="84" d="100"/>
        </p:scale>
        <p:origin x="322" y="72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17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file\Documents\Livestock%20CRP\Budgets\2017\2017%20summary%20monitor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Livestock</a:t>
            </a:r>
            <a:r>
              <a:rPr lang="en-US" baseline="0" dirty="0"/>
              <a:t> CRP Budget ($ millions)</a:t>
            </a:r>
            <a:endParaRPr lang="en-US" dirty="0"/>
          </a:p>
        </c:rich>
      </c:tx>
      <c:layout>
        <c:manualLayout>
          <c:xMode val="edge"/>
          <c:yMode val="edge"/>
          <c:x val="0.14439973828867583"/>
          <c:y val="4.70673499599536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'ISC1 report'!$A$36</c:f>
              <c:strCache>
                <c:ptCount val="1"/>
                <c:pt idx="0">
                  <c:v>W1/2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'ISC1 report'!$B$35:$E$35</c:f>
              <c:strCache>
                <c:ptCount val="4"/>
                <c:pt idx="0">
                  <c:v>Proposal</c:v>
                </c:pt>
                <c:pt idx="1">
                  <c:v>2017 POWB</c:v>
                </c:pt>
                <c:pt idx="2">
                  <c:v>2017 Projected</c:v>
                </c:pt>
                <c:pt idx="3">
                  <c:v>2018 Projected</c:v>
                </c:pt>
              </c:strCache>
            </c:strRef>
          </c:cat>
          <c:val>
            <c:numRef>
              <c:f>'ISC1 report'!$B$36:$E$36</c:f>
              <c:numCache>
                <c:formatCode>0.0</c:formatCode>
                <c:ptCount val="4"/>
                <c:pt idx="0">
                  <c:v>20.2</c:v>
                </c:pt>
                <c:pt idx="1">
                  <c:v>14.080091999999999</c:v>
                </c:pt>
                <c:pt idx="2">
                  <c:v>12.273954831956585</c:v>
                </c:pt>
                <c:pt idx="3" formatCode="General">
                  <c:v>17.2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04-422B-AE83-41854F7B82C3}"/>
            </c:ext>
          </c:extLst>
        </c:ser>
        <c:ser>
          <c:idx val="1"/>
          <c:order val="1"/>
          <c:tx>
            <c:strRef>
              <c:f>'ISC1 report'!$A$37</c:f>
              <c:strCache>
                <c:ptCount val="1"/>
                <c:pt idx="0">
                  <c:v>W3/Bilateral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'ISC1 report'!$B$35:$E$35</c:f>
              <c:strCache>
                <c:ptCount val="4"/>
                <c:pt idx="0">
                  <c:v>Proposal</c:v>
                </c:pt>
                <c:pt idx="1">
                  <c:v>2017 POWB</c:v>
                </c:pt>
                <c:pt idx="2">
                  <c:v>2017 Projected</c:v>
                </c:pt>
                <c:pt idx="3">
                  <c:v>2018 Projected</c:v>
                </c:pt>
              </c:strCache>
            </c:strRef>
          </c:cat>
          <c:val>
            <c:numRef>
              <c:f>'ISC1 report'!$B$37:$E$37</c:f>
              <c:numCache>
                <c:formatCode>0.0</c:formatCode>
                <c:ptCount val="4"/>
                <c:pt idx="0">
                  <c:v>23.2</c:v>
                </c:pt>
                <c:pt idx="1">
                  <c:v>37.566749000000002</c:v>
                </c:pt>
                <c:pt idx="2">
                  <c:v>37.566749000000002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04-422B-AE83-41854F7B82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0762319"/>
        <c:axId val="670855759"/>
      </c:barChart>
      <c:catAx>
        <c:axId val="670762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855759"/>
        <c:crosses val="autoZero"/>
        <c:auto val="1"/>
        <c:lblAlgn val="ctr"/>
        <c:lblOffset val="100"/>
        <c:noMultiLvlLbl val="0"/>
      </c:catAx>
      <c:valAx>
        <c:axId val="670855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762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Proposal</a:t>
            </a:r>
            <a:r>
              <a:rPr lang="en-US" baseline="0"/>
              <a:t> Year 1 </a:t>
            </a:r>
            <a:r>
              <a:rPr lang="en-US"/>
              <a:t>Budget ($</a:t>
            </a:r>
            <a:r>
              <a:rPr lang="en-US" baseline="0"/>
              <a:t> millions)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'ISC1 report'!$A$49</c:f>
              <c:strCache>
                <c:ptCount val="1"/>
                <c:pt idx="0">
                  <c:v>W1/2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'ISC1 report'!$B$48:$H$48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report'!$B$49:$H$49</c:f>
              <c:numCache>
                <c:formatCode>General</c:formatCode>
                <c:ptCount val="7"/>
                <c:pt idx="0">
                  <c:v>3.8</c:v>
                </c:pt>
                <c:pt idx="1">
                  <c:v>3.9</c:v>
                </c:pt>
                <c:pt idx="2">
                  <c:v>3</c:v>
                </c:pt>
                <c:pt idx="3">
                  <c:v>2.2000000000000002</c:v>
                </c:pt>
                <c:pt idx="4">
                  <c:v>2.2999999999999998</c:v>
                </c:pt>
                <c:pt idx="5">
                  <c:v>2.4</c:v>
                </c:pt>
                <c:pt idx="6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7D-4A84-BF0E-2FA5EA3A32A1}"/>
            </c:ext>
          </c:extLst>
        </c:ser>
        <c:ser>
          <c:idx val="1"/>
          <c:order val="1"/>
          <c:tx>
            <c:strRef>
              <c:f>'ISC1 report'!$A$50</c:f>
              <c:strCache>
                <c:ptCount val="1"/>
                <c:pt idx="0">
                  <c:v>W3/Bilateral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'ISC1 report'!$B$48:$H$48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report'!$B$50:$H$50</c:f>
              <c:numCache>
                <c:formatCode>General</c:formatCode>
                <c:ptCount val="7"/>
                <c:pt idx="0">
                  <c:v>6.7</c:v>
                </c:pt>
                <c:pt idx="1">
                  <c:v>4</c:v>
                </c:pt>
                <c:pt idx="2">
                  <c:v>3.6</c:v>
                </c:pt>
                <c:pt idx="3">
                  <c:v>3.1</c:v>
                </c:pt>
                <c:pt idx="4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7D-4A84-BF0E-2FA5EA3A32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0766063"/>
        <c:axId val="670860079"/>
      </c:barChart>
      <c:catAx>
        <c:axId val="670766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860079"/>
        <c:crosses val="autoZero"/>
        <c:auto val="1"/>
        <c:lblAlgn val="ctr"/>
        <c:lblOffset val="100"/>
        <c:noMultiLvlLbl val="0"/>
      </c:catAx>
      <c:valAx>
        <c:axId val="67086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7660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2017 Plan</a:t>
            </a:r>
            <a:r>
              <a:rPr lang="en-US" baseline="0"/>
              <a:t> of Work &amp; Budget ($ millions)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'ISC1 report'!$A$62</c:f>
              <c:strCache>
                <c:ptCount val="1"/>
                <c:pt idx="0">
                  <c:v>W1/2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'ISC1 report'!$B$61:$H$61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report'!$B$62:$H$62</c:f>
              <c:numCache>
                <c:formatCode>0.0</c:formatCode>
                <c:ptCount val="7"/>
                <c:pt idx="0">
                  <c:v>3.7927249999999999</c:v>
                </c:pt>
                <c:pt idx="1">
                  <c:v>3.937392</c:v>
                </c:pt>
                <c:pt idx="2">
                  <c:v>0</c:v>
                </c:pt>
                <c:pt idx="3">
                  <c:v>2.2258049999999998</c:v>
                </c:pt>
                <c:pt idx="4">
                  <c:v>0</c:v>
                </c:pt>
                <c:pt idx="5">
                  <c:v>1.59117</c:v>
                </c:pt>
                <c:pt idx="6">
                  <c:v>2.5329999999999999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B2-415C-A584-51E1DD0969CA}"/>
            </c:ext>
          </c:extLst>
        </c:ser>
        <c:ser>
          <c:idx val="1"/>
          <c:order val="1"/>
          <c:tx>
            <c:strRef>
              <c:f>'ISC1 report'!$A$63</c:f>
              <c:strCache>
                <c:ptCount val="1"/>
                <c:pt idx="0">
                  <c:v>W3/Bilateral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'ISC1 report'!$B$61:$H$61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report'!$B$63:$H$63</c:f>
              <c:numCache>
                <c:formatCode>0.0</c:formatCode>
                <c:ptCount val="7"/>
                <c:pt idx="0">
                  <c:v>8.4854260000000004</c:v>
                </c:pt>
                <c:pt idx="1">
                  <c:v>5.7101790000000001</c:v>
                </c:pt>
                <c:pt idx="2">
                  <c:v>4.710318</c:v>
                </c:pt>
                <c:pt idx="3">
                  <c:v>6.1781499999999996</c:v>
                </c:pt>
                <c:pt idx="4">
                  <c:v>12.482676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B2-415C-A584-51E1DD0969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3581199"/>
        <c:axId val="653237919"/>
      </c:barChart>
      <c:catAx>
        <c:axId val="65358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3237919"/>
        <c:crosses val="autoZero"/>
        <c:auto val="1"/>
        <c:lblAlgn val="ctr"/>
        <c:lblOffset val="100"/>
        <c:noMultiLvlLbl val="0"/>
      </c:catAx>
      <c:valAx>
        <c:axId val="653237919"/>
        <c:scaling>
          <c:orientation val="minMax"/>
          <c:max val="1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358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2018 Window</a:t>
            </a:r>
            <a:r>
              <a:rPr lang="en-US" baseline="0" dirty="0"/>
              <a:t> 1/2 Budget ($ millions)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'ISC1 report'!$A$85</c:f>
              <c:strCache>
                <c:ptCount val="1"/>
                <c:pt idx="0">
                  <c:v>80% Scenario</c:v>
                </c:pt>
              </c:strCache>
            </c:strRef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'ISC1 report'!$B$84:$H$84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report'!$B$85:$H$85</c:f>
              <c:numCache>
                <c:formatCode>0.0</c:formatCode>
                <c:ptCount val="7"/>
                <c:pt idx="0">
                  <c:v>2.67</c:v>
                </c:pt>
                <c:pt idx="1">
                  <c:v>2.76</c:v>
                </c:pt>
                <c:pt idx="2">
                  <c:v>2.11</c:v>
                </c:pt>
                <c:pt idx="3">
                  <c:v>1.57</c:v>
                </c:pt>
                <c:pt idx="4">
                  <c:v>1.64</c:v>
                </c:pt>
                <c:pt idx="5">
                  <c:v>1.8</c:v>
                </c:pt>
                <c:pt idx="6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51-43B8-A692-543B7AE95670}"/>
            </c:ext>
          </c:extLst>
        </c:ser>
        <c:ser>
          <c:idx val="1"/>
          <c:order val="1"/>
          <c:tx>
            <c:strRef>
              <c:f>'ISC1 report'!$A$86</c:f>
              <c:strCache>
                <c:ptCount val="1"/>
                <c:pt idx="0">
                  <c:v>Allocation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'ISC1 report'!$B$84:$H$84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&amp; Forages</c:v>
                </c:pt>
                <c:pt idx="3">
                  <c:v>Environment</c:v>
                </c:pt>
                <c:pt idx="4">
                  <c:v>Livelihoods</c:v>
                </c:pt>
                <c:pt idx="5">
                  <c:v>Management</c:v>
                </c:pt>
                <c:pt idx="6">
                  <c:v>SIF</c:v>
                </c:pt>
              </c:strCache>
            </c:strRef>
          </c:cat>
          <c:val>
            <c:numRef>
              <c:f>'ISC1 report'!$B$86:$H$86</c:f>
              <c:numCache>
                <c:formatCode>0.0</c:formatCode>
                <c:ptCount val="7"/>
                <c:pt idx="0">
                  <c:v>0.66999999999999993</c:v>
                </c:pt>
                <c:pt idx="1">
                  <c:v>0.69000000000000039</c:v>
                </c:pt>
                <c:pt idx="2">
                  <c:v>0.53000000000000025</c:v>
                </c:pt>
                <c:pt idx="3">
                  <c:v>0.3899999999999999</c:v>
                </c:pt>
                <c:pt idx="4">
                  <c:v>0.40999999999999992</c:v>
                </c:pt>
                <c:pt idx="5">
                  <c:v>0.44999999999999996</c:v>
                </c:pt>
                <c:pt idx="6">
                  <c:v>0.31000000000000005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51-43B8-A692-543B7AE95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8326127"/>
        <c:axId val="282020495"/>
      </c:barChart>
      <c:catAx>
        <c:axId val="658326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020495"/>
        <c:crosses val="autoZero"/>
        <c:auto val="1"/>
        <c:lblAlgn val="ctr"/>
        <c:lblOffset val="100"/>
        <c:noMultiLvlLbl val="0"/>
      </c:catAx>
      <c:valAx>
        <c:axId val="2820204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326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9047AB3E-4C23-9543-956F-CDA9E9E5B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FB19D8D5-7C69-EB4A-9EDB-E45BA6A26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5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91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58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34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78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61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Aim of online results dashboard is to enable people to drill down beyond top-level information and indicators to underlying details at any time of year.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0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Aim of online results dashboard is to enable people to drill down beyond top-level information and indicators to underlying details at any time of year.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36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Aim of online results dashboard is to enable people to drill down beyond top-level information and indicators to underlying details at any time of year.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9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0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55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9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4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57077"/>
      </p:ext>
    </p:extLst>
  </p:cSld>
  <p:clrMapOvr>
    <a:masterClrMapping/>
  </p:clrMapOvr>
  <p:transition spd="slow">
    <p:wipe dir="d"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459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3595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4873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3275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34108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1905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31961301"/>
      </p:ext>
    </p:extLst>
  </p:cSld>
  <p:clrMapOvr>
    <a:masterClrMapping/>
  </p:clrMapOvr>
  <p:transition spd="slow">
    <p:wipe dir="d"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The </a:t>
            </a:r>
            <a:r>
              <a:rPr lang="en-US" sz="1200" b="1" dirty="0">
                <a:latin typeface="+mn-lt"/>
              </a:rPr>
              <a:t>CGIAR Research Program on Livestock </a:t>
            </a:r>
            <a:r>
              <a:rPr lang="en-US" sz="1200" dirty="0">
                <a:latin typeface="+mn-lt"/>
              </a:rPr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>
                <a:latin typeface="+mn-lt"/>
              </a:rPr>
              <a:t>.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1" name="Picture 10" descr="cc-by 88x31.png"/>
          <p:cNvPicPr/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4793"/>
      </p:ext>
    </p:extLst>
  </p:cSld>
  <p:clrMapOvr>
    <a:masterClrMapping/>
  </p:clrMapOvr>
  <p:transition spd="slow">
    <p:wipe dir="d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7" y="6352032"/>
            <a:ext cx="1148286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3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830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529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7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939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9" r:id="rId3"/>
    <p:sldLayoutId id="2147484490" r:id="rId4"/>
    <p:sldLayoutId id="2147484492" r:id="rId5"/>
    <p:sldLayoutId id="2147484493" r:id="rId6"/>
    <p:sldLayoutId id="2147484494" r:id="rId7"/>
    <p:sldLayoutId id="2147484495" r:id="rId8"/>
    <p:sldLayoutId id="2147484496" r:id="rId9"/>
    <p:sldLayoutId id="2147484497" r:id="rId10"/>
    <p:sldLayoutId id="2147484498" r:id="rId11"/>
    <p:sldLayoutId id="2147484499" r:id="rId12"/>
    <p:sldLayoutId id="2147484500" r:id="rId13"/>
    <p:sldLayoutId id="2147484501" r:id="rId14"/>
  </p:sldLayoutIdLst>
  <p:transition spd="slow">
    <p:wipe dir="d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13232" y="2133599"/>
            <a:ext cx="8110728" cy="1447801"/>
          </a:xfrm>
        </p:spPr>
        <p:txBody>
          <a:bodyPr>
            <a:normAutofit/>
          </a:bodyPr>
          <a:lstStyle/>
          <a:p>
            <a:r>
              <a:rPr lang="en-GB" sz="4200" dirty="0"/>
              <a:t>CRP Management Report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752600" y="3581400"/>
            <a:ext cx="6324600" cy="976365"/>
          </a:xfrm>
        </p:spPr>
        <p:txBody>
          <a:bodyPr>
            <a:normAutofit/>
          </a:bodyPr>
          <a:lstStyle/>
          <a:p>
            <a:r>
              <a:rPr lang="en-GB" dirty="0"/>
              <a:t>Tom Randolph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752600" y="4794738"/>
            <a:ext cx="6324600" cy="7620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Independent Steering Committee Meeting</a:t>
            </a:r>
          </a:p>
          <a:p>
            <a:r>
              <a:rPr lang="en-GB" dirty="0"/>
              <a:t>ILRI Nairobi</a:t>
            </a:r>
          </a:p>
          <a:p>
            <a:r>
              <a:rPr lang="en-GB" dirty="0"/>
              <a:t>12-14 December 2017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8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839673"/>
      </p:ext>
    </p:extLst>
  </p:cSld>
  <p:clrMapOvr>
    <a:masterClrMapping/>
  </p:clrMapOvr>
  <p:transition spd="slow" advTm="17753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17684" y="234464"/>
            <a:ext cx="7775331" cy="1143000"/>
          </a:xfrm>
        </p:spPr>
        <p:txBody>
          <a:bodyPr/>
          <a:lstStyle/>
          <a:p>
            <a:r>
              <a:rPr lang="en-US" dirty="0"/>
              <a:t>Strengthening our ability to manage in real-time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17734" y="1403840"/>
            <a:ext cx="7467600" cy="5278315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prstClr val="black"/>
                </a:solidFill>
              </a:rPr>
              <a:t>Prioritizing</a:t>
            </a:r>
          </a:p>
          <a:p>
            <a:pPr marL="914400" lvl="1" indent="-5143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Establish ex ante impact assessment tool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prstClr val="black"/>
                </a:solidFill>
              </a:rPr>
              <a:t>Performance monitoring, M&amp;E</a:t>
            </a:r>
          </a:p>
          <a:p>
            <a:pPr marL="914400" lvl="1" indent="-5143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Mainstream Theory of Change for learning and reflection</a:t>
            </a:r>
          </a:p>
          <a:p>
            <a:pPr marL="914400" lvl="1" indent="-5143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Initiate field-level M&amp;E with appropriate benchmarking</a:t>
            </a:r>
          </a:p>
          <a:p>
            <a:pPr marL="914400" lvl="1" indent="-5143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Decide criteria for evaluating performance of flagships/activities, partners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prstClr val="black"/>
                </a:solidFill>
              </a:rPr>
              <a:t>Strategic Investment Fund</a:t>
            </a:r>
          </a:p>
          <a:p>
            <a:pPr marL="914400" lvl="1" indent="-51435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Respond to problems/opportunities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20548"/>
      </p:ext>
    </p:extLst>
  </p:cSld>
  <p:clrMapOvr>
    <a:masterClrMapping/>
  </p:clrMapOvr>
  <p:transition spd="slow" advTm="83168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22079" y="234461"/>
            <a:ext cx="8146075" cy="1143000"/>
          </a:xfrm>
        </p:spPr>
        <p:txBody>
          <a:bodyPr/>
          <a:lstStyle/>
          <a:p>
            <a:r>
              <a:rPr lang="en-US" dirty="0"/>
              <a:t>Strengthening our ability to manage in real-time (2)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29810" y="1210409"/>
            <a:ext cx="7467600" cy="527831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Managing bilateral projects, use of W1/2 funds</a:t>
            </a:r>
          </a:p>
          <a:p>
            <a:pPr marL="914400" lvl="1" indent="-514350"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Recognizing role of bilateral projects</a:t>
            </a:r>
          </a:p>
          <a:p>
            <a:pPr marL="914400" lvl="1" indent="-514350"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Agreement with project PI</a:t>
            </a:r>
          </a:p>
          <a:p>
            <a:pPr marL="914400" lvl="1" indent="-514350"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Identifying specific W1/2 products</a:t>
            </a:r>
          </a:p>
          <a:p>
            <a:pPr marL="514350" indent="-514350">
              <a:lnSpc>
                <a:spcPct val="100000"/>
              </a:lnSpc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Resource mobilization</a:t>
            </a:r>
          </a:p>
          <a:p>
            <a:pPr marL="914400" lvl="1" indent="-514350"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Full purpose crops (cross-CRPs)</a:t>
            </a:r>
          </a:p>
          <a:p>
            <a:pPr marL="914400" lvl="1" indent="-514350">
              <a:spcBef>
                <a:spcPts val="1200"/>
              </a:spcBef>
              <a:defRPr/>
            </a:pPr>
            <a:r>
              <a:rPr lang="en-US" sz="2800" dirty="0">
                <a:solidFill>
                  <a:prstClr val="black"/>
                </a:solidFill>
              </a:rPr>
              <a:t>Animal-source food initiative (A4NH, FISH)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27183"/>
      </p:ext>
    </p:extLst>
  </p:cSld>
  <p:clrMapOvr>
    <a:masterClrMapping/>
  </p:clrMapOvr>
  <p:transition spd="slow" advTm="83168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CRP monitoring, evaluation, learning and impact assessment (MELIA) framework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" t="1675" r="4548" b="1733"/>
          <a:stretch/>
        </p:blipFill>
        <p:spPr>
          <a:xfrm>
            <a:off x="1145930" y="1570891"/>
            <a:ext cx="7842739" cy="490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442103"/>
      </p:ext>
    </p:extLst>
  </p:cSld>
  <p:clrMapOvr>
    <a:masterClrMapping/>
  </p:clrMapOvr>
  <p:transition spd="slow" advTm="114162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Partnership</a:t>
            </a:r>
          </a:p>
        </p:txBody>
      </p:sp>
    </p:spTree>
    <p:extLst>
      <p:ext uri="{BB962C8B-B14F-4D97-AF65-F5344CB8AC3E}">
        <p14:creationId xmlns:p14="http://schemas.microsoft.com/office/powerpoint/2010/main" val="3894084251"/>
      </p:ext>
    </p:extLst>
  </p:cSld>
  <p:clrMapOvr>
    <a:masterClrMapping/>
  </p:clrMapOvr>
  <p:transition spd="slow" advTm="22250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Partnership (at the CRP level)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95400" y="1185584"/>
            <a:ext cx="7678271" cy="561087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Implementing partners: getting the arrangements right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SLU (Swedish </a:t>
            </a:r>
            <a:r>
              <a:rPr lang="en-US" dirty="0" err="1"/>
              <a:t>Univ</a:t>
            </a:r>
            <a:r>
              <a:rPr lang="en-US" dirty="0"/>
              <a:t> of Ag Sciences)</a:t>
            </a:r>
          </a:p>
          <a:p>
            <a:pPr lvl="2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Funding challenges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GIZ</a:t>
            </a:r>
          </a:p>
          <a:p>
            <a:pPr lvl="2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Defining role and terms of engagement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Tier 2: Wageningen UR, IWMI, ICRAF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Developing strategic partnership at CRP level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KIT (Royal Tropical Institute, Amsterdam)</a:t>
            </a:r>
          </a:p>
          <a:p>
            <a:pPr lvl="2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Social sciences, esp. evaluation, innovation systems, agri-business, gender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CSIRO Australia</a:t>
            </a:r>
          </a:p>
          <a:p>
            <a:pPr lvl="2"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Big picture foresight, trade-off analyses, national sector modeling, genetics and big data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Defining partnership criteria</a:t>
            </a:r>
          </a:p>
          <a:p>
            <a:pPr lvl="1">
              <a:spcBef>
                <a:spcPts val="0"/>
              </a:spcBef>
              <a:spcAft>
                <a:spcPts val="1000"/>
              </a:spcAft>
            </a:pPr>
            <a:endParaRPr lang="en-US" dirty="0"/>
          </a:p>
          <a:p>
            <a:pPr lvl="1"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55328"/>
      </p:ext>
    </p:extLst>
  </p:cSld>
  <p:clrMapOvr>
    <a:masterClrMapping/>
  </p:clrMapOvr>
  <p:transition spd="slow" advTm="69546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Financial Overview</a:t>
            </a:r>
          </a:p>
        </p:txBody>
      </p:sp>
    </p:spTree>
    <p:extLst>
      <p:ext uri="{BB962C8B-B14F-4D97-AF65-F5344CB8AC3E}">
        <p14:creationId xmlns:p14="http://schemas.microsoft.com/office/powerpoint/2010/main" val="2607744188"/>
      </p:ext>
    </p:extLst>
  </p:cSld>
  <p:clrMapOvr>
    <a:masterClrMapping/>
  </p:clrMapOvr>
  <p:transition spd="slow" advTm="22250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8730" y="69166"/>
            <a:ext cx="7543800" cy="1143000"/>
          </a:xfrm>
        </p:spPr>
        <p:txBody>
          <a:bodyPr/>
          <a:lstStyle/>
          <a:p>
            <a:r>
              <a:rPr lang="en-US" dirty="0"/>
              <a:t>Financial overview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4196C14-1F7B-4493-ADB9-FF2D797C60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4603145"/>
              </p:ext>
            </p:extLst>
          </p:nvPr>
        </p:nvGraphicFramePr>
        <p:xfrm>
          <a:off x="773725" y="761999"/>
          <a:ext cx="3279530" cy="251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1D8F9FA-F318-4E80-B51B-67D69407F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9003276"/>
              </p:ext>
            </p:extLst>
          </p:nvPr>
        </p:nvGraphicFramePr>
        <p:xfrm>
          <a:off x="4721467" y="246185"/>
          <a:ext cx="4026878" cy="2944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E0F2FC2-0183-4F64-B95E-1F1DF5F104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782558"/>
              </p:ext>
            </p:extLst>
          </p:nvPr>
        </p:nvGraphicFramePr>
        <p:xfrm>
          <a:off x="4783015" y="3593123"/>
          <a:ext cx="403567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DFB8313-B087-40B6-8D16-1B9CE2FCA2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6248017"/>
              </p:ext>
            </p:extLst>
          </p:nvPr>
        </p:nvGraphicFramePr>
        <p:xfrm>
          <a:off x="844063" y="3593123"/>
          <a:ext cx="3209192" cy="3344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DA12133-7C35-4AAF-96B3-BC5CBAD6D81F}"/>
              </a:ext>
            </a:extLst>
          </p:cNvPr>
          <p:cNvCxnSpPr/>
          <p:nvPr/>
        </p:nvCxnSpPr>
        <p:spPr>
          <a:xfrm flipV="1">
            <a:off x="1565031" y="1441938"/>
            <a:ext cx="439615" cy="21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811B615-ED8B-4636-ACE7-0D6132154123}"/>
              </a:ext>
            </a:extLst>
          </p:cNvPr>
          <p:cNvCxnSpPr>
            <a:cxnSpLocks/>
          </p:cNvCxnSpPr>
          <p:nvPr/>
        </p:nvCxnSpPr>
        <p:spPr>
          <a:xfrm>
            <a:off x="1565031" y="2215662"/>
            <a:ext cx="439615" cy="123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Up 16">
            <a:extLst>
              <a:ext uri="{FF2B5EF4-FFF2-40B4-BE49-F238E27FC236}">
                <a16:creationId xmlns:a16="http://schemas.microsoft.com/office/drawing/2014/main" id="{A4B6B1EA-C3AB-4F5C-83D5-1C30410FBE42}"/>
              </a:ext>
            </a:extLst>
          </p:cNvPr>
          <p:cNvSpPr/>
          <p:nvPr/>
        </p:nvSpPr>
        <p:spPr>
          <a:xfrm>
            <a:off x="1643633" y="1799609"/>
            <a:ext cx="282409" cy="318985"/>
          </a:xfrm>
          <a:prstGeom prst="up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799B5714-4DCC-4124-BDF1-80B31AF4C6F3}"/>
              </a:ext>
            </a:extLst>
          </p:cNvPr>
          <p:cNvSpPr/>
          <p:nvPr/>
        </p:nvSpPr>
        <p:spPr>
          <a:xfrm flipV="1">
            <a:off x="1671592" y="2401118"/>
            <a:ext cx="236866" cy="251228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61309"/>
      </p:ext>
    </p:extLst>
  </p:cSld>
  <p:clrMapOvr>
    <a:masterClrMapping/>
  </p:clrMapOvr>
  <p:transition spd="slow" advTm="69546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8730" y="69166"/>
            <a:ext cx="7543800" cy="1143000"/>
          </a:xfrm>
        </p:spPr>
        <p:txBody>
          <a:bodyPr/>
          <a:lstStyle/>
          <a:p>
            <a:r>
              <a:rPr lang="en-US" dirty="0"/>
              <a:t>Financial overview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5FD12F8-6971-4FD3-AE36-FF9F3EFDA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889111"/>
              </p:ext>
            </p:extLst>
          </p:nvPr>
        </p:nvGraphicFramePr>
        <p:xfrm>
          <a:off x="413239" y="975945"/>
          <a:ext cx="8563706" cy="4856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1971">
                  <a:extLst>
                    <a:ext uri="{9D8B030D-6E8A-4147-A177-3AD203B41FA5}">
                      <a16:colId xmlns:a16="http://schemas.microsoft.com/office/drawing/2014/main" val="891601176"/>
                    </a:ext>
                  </a:extLst>
                </a:gridCol>
                <a:gridCol w="500286">
                  <a:extLst>
                    <a:ext uri="{9D8B030D-6E8A-4147-A177-3AD203B41FA5}">
                      <a16:colId xmlns:a16="http://schemas.microsoft.com/office/drawing/2014/main" val="2821113509"/>
                    </a:ext>
                  </a:extLst>
                </a:gridCol>
                <a:gridCol w="512626">
                  <a:extLst>
                    <a:ext uri="{9D8B030D-6E8A-4147-A177-3AD203B41FA5}">
                      <a16:colId xmlns:a16="http://schemas.microsoft.com/office/drawing/2014/main" val="1894903315"/>
                    </a:ext>
                  </a:extLst>
                </a:gridCol>
                <a:gridCol w="598064">
                  <a:extLst>
                    <a:ext uri="{9D8B030D-6E8A-4147-A177-3AD203B41FA5}">
                      <a16:colId xmlns:a16="http://schemas.microsoft.com/office/drawing/2014/main" val="29233034"/>
                    </a:ext>
                  </a:extLst>
                </a:gridCol>
                <a:gridCol w="512626">
                  <a:extLst>
                    <a:ext uri="{9D8B030D-6E8A-4147-A177-3AD203B41FA5}">
                      <a16:colId xmlns:a16="http://schemas.microsoft.com/office/drawing/2014/main" val="1890581780"/>
                    </a:ext>
                  </a:extLst>
                </a:gridCol>
                <a:gridCol w="598064">
                  <a:extLst>
                    <a:ext uri="{9D8B030D-6E8A-4147-A177-3AD203B41FA5}">
                      <a16:colId xmlns:a16="http://schemas.microsoft.com/office/drawing/2014/main" val="999748389"/>
                    </a:ext>
                  </a:extLst>
                </a:gridCol>
                <a:gridCol w="598064">
                  <a:extLst>
                    <a:ext uri="{9D8B030D-6E8A-4147-A177-3AD203B41FA5}">
                      <a16:colId xmlns:a16="http://schemas.microsoft.com/office/drawing/2014/main" val="2244475472"/>
                    </a:ext>
                  </a:extLst>
                </a:gridCol>
                <a:gridCol w="512626">
                  <a:extLst>
                    <a:ext uri="{9D8B030D-6E8A-4147-A177-3AD203B41FA5}">
                      <a16:colId xmlns:a16="http://schemas.microsoft.com/office/drawing/2014/main" val="1571220761"/>
                    </a:ext>
                  </a:extLst>
                </a:gridCol>
                <a:gridCol w="512626">
                  <a:extLst>
                    <a:ext uri="{9D8B030D-6E8A-4147-A177-3AD203B41FA5}">
                      <a16:colId xmlns:a16="http://schemas.microsoft.com/office/drawing/2014/main" val="1076029218"/>
                    </a:ext>
                  </a:extLst>
                </a:gridCol>
                <a:gridCol w="598064">
                  <a:extLst>
                    <a:ext uri="{9D8B030D-6E8A-4147-A177-3AD203B41FA5}">
                      <a16:colId xmlns:a16="http://schemas.microsoft.com/office/drawing/2014/main" val="2424859521"/>
                    </a:ext>
                  </a:extLst>
                </a:gridCol>
                <a:gridCol w="512626">
                  <a:extLst>
                    <a:ext uri="{9D8B030D-6E8A-4147-A177-3AD203B41FA5}">
                      <a16:colId xmlns:a16="http://schemas.microsoft.com/office/drawing/2014/main" val="1784055450"/>
                    </a:ext>
                  </a:extLst>
                </a:gridCol>
                <a:gridCol w="565787">
                  <a:extLst>
                    <a:ext uri="{9D8B030D-6E8A-4147-A177-3AD203B41FA5}">
                      <a16:colId xmlns:a16="http://schemas.microsoft.com/office/drawing/2014/main" val="4232085420"/>
                    </a:ext>
                  </a:extLst>
                </a:gridCol>
                <a:gridCol w="650276">
                  <a:extLst>
                    <a:ext uri="{9D8B030D-6E8A-4147-A177-3AD203B41FA5}">
                      <a16:colId xmlns:a16="http://schemas.microsoft.com/office/drawing/2014/main" val="259130581"/>
                    </a:ext>
                  </a:extLst>
                </a:gridCol>
              </a:tblGrid>
              <a:tr h="55992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($ millions)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Proposal 2017 Budget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2017 Plan of Work &amp; Budget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Current Projected 2017 Budget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2018 W1/2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367031"/>
                  </a:ext>
                </a:extLst>
              </a:tr>
              <a:tr h="787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Flagship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W1 +2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W3+ </a:t>
                      </a:r>
                      <a:r>
                        <a:rPr lang="en-US" sz="1600" dirty="0" err="1">
                          <a:effectLst/>
                        </a:rPr>
                        <a:t>Bil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W1+2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W3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+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Bil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W1+2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W3+ </a:t>
                      </a:r>
                      <a:r>
                        <a:rPr lang="en-US" sz="1600" dirty="0" err="1">
                          <a:effectLst/>
                        </a:rPr>
                        <a:t>Bil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Cut?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Full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80% Sce-nario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512611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Genetics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-0.2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71573706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Health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-0.1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4531617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Feeds and Forages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7333853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Livestock &amp; Environment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-0.1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46511164"/>
                  </a:ext>
                </a:extLst>
              </a:tr>
              <a:tr h="52078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Livelihoods &amp; Agri-Food Systems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5008602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Management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-0.4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4873571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Strategic Investment Fund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-1.0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602545"/>
                  </a:ext>
                </a:extLst>
              </a:tr>
              <a:tr h="38883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43.3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14.1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37.6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-1.8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7849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682727"/>
      </p:ext>
    </p:extLst>
  </p:cSld>
  <p:clrMapOvr>
    <a:masterClrMapping/>
  </p:clrMapOvr>
  <p:transition spd="slow" advTm="69546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Other questions and follow-up from orientation sessions</a:t>
            </a:r>
          </a:p>
        </p:txBody>
      </p:sp>
    </p:spTree>
    <p:extLst>
      <p:ext uri="{BB962C8B-B14F-4D97-AF65-F5344CB8AC3E}">
        <p14:creationId xmlns:p14="http://schemas.microsoft.com/office/powerpoint/2010/main" val="2396387312"/>
      </p:ext>
    </p:extLst>
  </p:cSld>
  <p:clrMapOvr>
    <a:masterClrMapping/>
  </p:clrMapOvr>
  <p:transition spd="slow" advTm="22250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Proposed reporting structure</a:t>
            </a:r>
          </a:p>
          <a:p>
            <a:r>
              <a:rPr lang="en-US" dirty="0"/>
              <a:t>(again)</a:t>
            </a:r>
          </a:p>
        </p:txBody>
      </p:sp>
    </p:spTree>
    <p:extLst>
      <p:ext uri="{BB962C8B-B14F-4D97-AF65-F5344CB8AC3E}">
        <p14:creationId xmlns:p14="http://schemas.microsoft.com/office/powerpoint/2010/main" val="858907186"/>
      </p:ext>
    </p:extLst>
  </p:cSld>
  <p:clrMapOvr>
    <a:masterClrMapping/>
  </p:clrMapOvr>
  <p:transition spd="slow" advTm="22250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Proposed reporting structure</a:t>
            </a: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p:transition spd="slow" advTm="22250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does ISC need to hear about at the CRP level?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333499"/>
            <a:ext cx="7467600" cy="5735515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Monitoring the external environment</a:t>
            </a:r>
          </a:p>
          <a:p>
            <a:pPr marL="514350" lvl="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Progress in implementing CRP conceptual model and Theory of Change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How</a:t>
            </a:r>
            <a:r>
              <a:rPr lang="en-US" sz="2300" dirty="0">
                <a:solidFill>
                  <a:prstClr val="black"/>
                </a:solidFill>
              </a:rPr>
              <a:t> integration is being achieved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Priority countries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Working more effectively with development partners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Applying results based management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Prioritizing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Performance monitoring, M&amp;E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Strategic Investment Fund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Managing bilateral projects, use of W1/2 funds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Resource mobilization</a:t>
            </a:r>
          </a:p>
          <a:p>
            <a:pPr marL="514350" lvl="0" indent="-51435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Partnership: CRP strategic partners; cross-CRP collaboration</a:t>
            </a:r>
          </a:p>
          <a:p>
            <a:pPr marL="514350" lvl="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Financial overview</a:t>
            </a:r>
            <a:endParaRPr lang="en-US" sz="2600" dirty="0">
              <a:solidFill>
                <a:prstClr val="black"/>
              </a:solidFill>
            </a:endParaRPr>
          </a:p>
          <a:p>
            <a:pPr marL="514350" lvl="0" indent="-514350">
              <a:buFont typeface="+mj-lt"/>
              <a:buAutoNum type="arabicPeriod"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0643817"/>
      </p:ext>
    </p:extLst>
  </p:cSld>
  <p:clrMapOvr>
    <a:masterClrMapping/>
  </p:clrMapOvr>
  <p:transition spd="slow" advTm="30203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117923"/>
      </p:ext>
    </p:extLst>
  </p:cSld>
  <p:clrMapOvr>
    <a:masterClrMapping/>
  </p:clrMapOvr>
  <p:transition spd="slow" advTm="9008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does ISC need to hear about at the CRP level?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333499"/>
            <a:ext cx="7467600" cy="5735515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Monitoring the external environment</a:t>
            </a:r>
          </a:p>
          <a:p>
            <a:pPr marL="514350" lvl="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Progress in implementing CRP conceptual model and Theory of Change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How</a:t>
            </a:r>
            <a:r>
              <a:rPr lang="en-US" sz="2300" dirty="0">
                <a:solidFill>
                  <a:prstClr val="black"/>
                </a:solidFill>
              </a:rPr>
              <a:t> integration is being achieved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Priority countries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Working more effectively with development partners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Applying results based management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Prioritizing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Performance monitoring, M&amp;E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Strategic Investment Fund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Managing bilateral projects, use of W1/2 funds</a:t>
            </a:r>
          </a:p>
          <a:p>
            <a:pPr marL="914400" lvl="1" indent="-514350">
              <a:buFont typeface="Arial" panose="020B0604020202020204" pitchFamily="34" charset="0"/>
              <a:buChar char="•"/>
              <a:defRPr/>
            </a:pPr>
            <a:r>
              <a:rPr lang="en-US" sz="2300" dirty="0">
                <a:solidFill>
                  <a:prstClr val="black"/>
                </a:solidFill>
              </a:rPr>
              <a:t>Resource mobilization</a:t>
            </a:r>
          </a:p>
          <a:p>
            <a:pPr marL="514350" lvl="0" indent="-51435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Partnership: CRP strategic partners; cross-CRP collaboration</a:t>
            </a:r>
          </a:p>
          <a:p>
            <a:pPr marL="514350" lvl="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900" dirty="0">
                <a:solidFill>
                  <a:prstClr val="black"/>
                </a:solidFill>
              </a:rPr>
              <a:t>Financial overview</a:t>
            </a:r>
            <a:endParaRPr lang="en-US" sz="2600" dirty="0">
              <a:solidFill>
                <a:prstClr val="black"/>
              </a:solidFill>
            </a:endParaRPr>
          </a:p>
          <a:p>
            <a:pPr marL="514350" lvl="0" indent="-514350">
              <a:buFont typeface="+mj-lt"/>
              <a:buAutoNum type="arabicPeriod"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943039"/>
      </p:ext>
    </p:extLst>
  </p:cSld>
  <p:clrMapOvr>
    <a:masterClrMapping/>
  </p:clrMapOvr>
  <p:transition spd="slow" advTm="30203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Changes in the external environment</a:t>
            </a:r>
          </a:p>
        </p:txBody>
      </p:sp>
    </p:spTree>
    <p:extLst>
      <p:ext uri="{BB962C8B-B14F-4D97-AF65-F5344CB8AC3E}">
        <p14:creationId xmlns:p14="http://schemas.microsoft.com/office/powerpoint/2010/main" val="12072806"/>
      </p:ext>
    </p:extLst>
  </p:cSld>
  <p:clrMapOvr>
    <a:masterClrMapping/>
  </p:clrMapOvr>
  <p:transition spd="slow" advTm="2225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At System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3046" y="1212152"/>
            <a:ext cx="8358554" cy="1535165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Declining W1/2 funding, more reliance on bilateral projects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W1/2 for dedicated activities and outputs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Continued development of System Performance Management Framework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Pressure to streamline, fewer top-down requirements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Less emphasis on CGIAR Country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248436474"/>
      </p:ext>
    </p:extLst>
  </p:cSld>
  <p:clrMapOvr>
    <a:masterClrMapping/>
  </p:clrMapOvr>
  <p:transition spd="slow" advTm="94175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More generally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41838" y="1581429"/>
            <a:ext cx="8358554" cy="1535165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Many research calls now too small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Limited opportunities for large projects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Opportunities offered by development funding</a:t>
            </a:r>
          </a:p>
        </p:txBody>
      </p:sp>
    </p:spTree>
    <p:extLst>
      <p:ext uri="{BB962C8B-B14F-4D97-AF65-F5344CB8AC3E}">
        <p14:creationId xmlns:p14="http://schemas.microsoft.com/office/powerpoint/2010/main" val="2487186466"/>
      </p:ext>
    </p:extLst>
  </p:cSld>
  <p:clrMapOvr>
    <a:masterClrMapping/>
  </p:clrMapOvr>
  <p:transition spd="slow" advTm="94175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Implementing the CRP conceptual model </a:t>
            </a:r>
          </a:p>
          <a:p>
            <a:r>
              <a:rPr lang="en-US" dirty="0"/>
              <a:t>and Theory of Change</a:t>
            </a:r>
          </a:p>
        </p:txBody>
      </p:sp>
    </p:spTree>
    <p:extLst>
      <p:ext uri="{BB962C8B-B14F-4D97-AF65-F5344CB8AC3E}">
        <p14:creationId xmlns:p14="http://schemas.microsoft.com/office/powerpoint/2010/main" val="1388067191"/>
      </p:ext>
    </p:extLst>
  </p:cSld>
  <p:clrMapOvr>
    <a:masterClrMapping/>
  </p:clrMapOvr>
  <p:transition spd="slow" advTm="22250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CRP’s AR4D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85446" y="1264906"/>
            <a:ext cx="8358554" cy="1535165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US" dirty="0"/>
              <a:t>Selected sites; working to integrated interventions; link solution-oriented field work to upstream research in flagships</a:t>
            </a: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Coordinated support to country teams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Planning skills: country-level strategies, </a:t>
            </a:r>
            <a:r>
              <a:rPr lang="en-US" dirty="0" err="1"/>
              <a:t>ToC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Partnership skills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Research design and quality, input from assessments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Reduce to 4 priority countries to achieve critical mass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Finalize and roll out M&amp;E system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Promote partnering skills more broadly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/>
              <a:t>Proposal for innovating interface with development partners</a:t>
            </a:r>
          </a:p>
        </p:txBody>
      </p:sp>
    </p:spTree>
    <p:extLst>
      <p:ext uri="{BB962C8B-B14F-4D97-AF65-F5344CB8AC3E}">
        <p14:creationId xmlns:p14="http://schemas.microsoft.com/office/powerpoint/2010/main" val="1118346287"/>
      </p:ext>
    </p:extLst>
  </p:cSld>
  <p:clrMapOvr>
    <a:masterClrMapping/>
  </p:clrMapOvr>
  <p:transition spd="slow" advTm="94175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Applying results based management</a:t>
            </a:r>
          </a:p>
        </p:txBody>
      </p:sp>
    </p:spTree>
    <p:extLst>
      <p:ext uri="{BB962C8B-B14F-4D97-AF65-F5344CB8AC3E}">
        <p14:creationId xmlns:p14="http://schemas.microsoft.com/office/powerpoint/2010/main" val="3671364330"/>
      </p:ext>
    </p:extLst>
  </p:cSld>
  <p:clrMapOvr>
    <a:masterClrMapping/>
  </p:clrMapOvr>
  <p:transition spd="slow" advTm="22250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3" ma:contentTypeDescription="Create a new document." ma:contentTypeScope="" ma:versionID="c7351af9cb994ca4bd674b9df0429f1f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targetNamespace="http://schemas.microsoft.com/office/2006/metadata/properties" ma:root="true" ma:fieldsID="587050b2f12840aaceaa35cb24833c81" ns1:_="" ns2:_="">
    <xsd:import namespace="http://schemas.microsoft.com/sharepoint/v3"/>
    <xsd:import namespace="96cda1e5-0e99-4c39-b38a-219fe6c6b62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B43D92-6171-4C68-A5DF-0FD065EF0136}">
  <ds:schemaRefs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elements/1.1/"/>
    <ds:schemaRef ds:uri="http://schemas.microsoft.com/office/2006/documentManagement/types"/>
    <ds:schemaRef ds:uri="96cda1e5-0e99-4c39-b38a-219fe6c6b62c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C4DC96-90EA-41E2-9A24-CBB8377198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9D6C8-B6D4-42FF-8651-72CE4A7259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44200</TotalTime>
  <Words>804</Words>
  <Application>Microsoft Office PowerPoint</Application>
  <PresentationFormat>On-screen Show (4:3)</PresentationFormat>
  <Paragraphs>239</Paragraphs>
  <Slides>21</Slides>
  <Notes>12</Notes>
  <HiddenSlides>1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MS PGothic</vt:lpstr>
      <vt:lpstr>Arial</vt:lpstr>
      <vt:lpstr>Calibri</vt:lpstr>
      <vt:lpstr>Times New Roman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</dc:creator>
  <cp:lastModifiedBy>Randolph, Thomas Fitz (ILRI)</cp:lastModifiedBy>
  <cp:revision>1336</cp:revision>
  <cp:lastPrinted>2017-11-09T12:32:46Z</cp:lastPrinted>
  <dcterms:created xsi:type="dcterms:W3CDTF">2012-03-02T09:23:17Z</dcterms:created>
  <dcterms:modified xsi:type="dcterms:W3CDTF">2017-12-10T11:14:28Z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6603383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  <property fmtid="{D5CDD505-2E9C-101B-9397-08002B2CF9AE}" pid="5" name="NXTAG2">
    <vt:lpwstr>000800a8280000000000010250600207f7000400038000</vt:lpwstr>
  </property>
  <property fmtid="{D5CDD505-2E9C-101B-9397-08002B2CF9AE}" pid="6" name="ContentTypeId">
    <vt:lpwstr>0x010100A45EE2F81B283B4DA76825726DF86711</vt:lpwstr>
  </property>
</Properties>
</file>